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9.svg" ContentType="image/svg+xml"/>
  <Override PartName="/ppt/media/image41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5.svg" ContentType="image/svg+xml"/>
  <Override PartName="/ppt/media/image58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64" r:id="rId5"/>
    <p:sldId id="258" r:id="rId7"/>
    <p:sldId id="270" r:id="rId8"/>
    <p:sldId id="271" r:id="rId9"/>
    <p:sldId id="260" r:id="rId10"/>
    <p:sldId id="267" r:id="rId11"/>
    <p:sldId id="269" r:id="rId12"/>
    <p:sldId id="261" r:id="rId13"/>
    <p:sldId id="272" r:id="rId14"/>
    <p:sldId id="262" r:id="rId15"/>
    <p:sldId id="263" r:id="rId16"/>
  </p:sldIdLst>
  <p:sldSz cx="18288000" cy="10287000"/>
  <p:notesSz cx="6858000" cy="9144000"/>
  <p:embeddedFontLst>
    <p:embeddedFont>
      <p:font typeface="SimSun" panose="02010600030101010101" pitchFamily="2" charset="-122"/>
      <p:regular r:id="rId20"/>
    </p:embeddedFont>
    <p:embeddedFont>
      <p:font typeface="Paytone One" panose="00000500000000000000"/>
      <p:regular r:id="rId21"/>
    </p:embeddedFont>
    <p:embeddedFont>
      <p:font typeface="Agbalumo"/>
      <p:regular r:id="rId22"/>
    </p:embeddedFont>
    <p:embeddedFont>
      <p:font typeface="Baloo" panose="03080902040302020200"/>
      <p:regular r:id="rId23"/>
    </p:embeddedFont>
    <p:embeddedFont>
      <p:font typeface="Bungee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ublic Sans Bold Italics"/>
      <p:boldItalic r:id="rId29"/>
    </p:embeddedFont>
    <p:embeddedFont>
      <p:font typeface="Sigmar One" panose="00000500000000000000"/>
      <p:regular r:id="rId30"/>
    </p:embeddedFont>
    <p:embeddedFont>
      <p:font typeface="Maven Pro Bold" panose="00000800000000000000"/>
      <p:bold r:id="rId31"/>
    </p:embeddedFont>
    <p:embeddedFont>
      <p:font typeface="MS Mincho" panose="02020609040205080304" pitchFamily="49" charset="-128"/>
      <p:regular r:id="rId32"/>
    </p:embeddedFont>
    <p:embeddedFont>
      <p:font typeface="Gill Sans MT" panose="020B0502020104020203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17.fntdata"/><Relationship Id="rId35" Type="http://schemas.openxmlformats.org/officeDocument/2006/relationships/font" Target="fonts/font16.fntdata"/><Relationship Id="rId34" Type="http://schemas.openxmlformats.org/officeDocument/2006/relationships/font" Target="fonts/font15.fntdata"/><Relationship Id="rId33" Type="http://schemas.openxmlformats.org/officeDocument/2006/relationships/font" Target="fonts/font14.fntdata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EA522-65A7-4D5B-94CF-D8F35BD0F63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2F0F5-DA5B-438E-8D86-B0DB6056B06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2F0F5-DA5B-438E-8D86-B0DB6056B06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2F0F5-DA5B-438E-8D86-B0DB6056B06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2F0F5-DA5B-438E-8D86-B0DB6056B06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GIF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tags" Target="../tags/tag1.xml"/><Relationship Id="rId7" Type="http://schemas.microsoft.com/office/2007/relationships/media" Target="../media/media1.mp4"/><Relationship Id="rId6" Type="http://schemas.openxmlformats.org/officeDocument/2006/relationships/video" Target="../media/media1.mp4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3" Type="http://schemas.openxmlformats.org/officeDocument/2006/relationships/image" Target="../media/image9.GIF"/><Relationship Id="rId2" Type="http://schemas.openxmlformats.org/officeDocument/2006/relationships/image" Target="../media/image39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10" Type="http://schemas.openxmlformats.org/officeDocument/2006/relationships/image" Target="../media/image52.svg"/><Relationship Id="rId1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svg"/><Relationship Id="rId7" Type="http://schemas.openxmlformats.org/officeDocument/2006/relationships/image" Target="../media/image49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10" Type="http://schemas.openxmlformats.org/officeDocument/2006/relationships/image" Target="../media/image52.svg"/><Relationship Id="rId1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GIF"/><Relationship Id="rId8" Type="http://schemas.openxmlformats.org/officeDocument/2006/relationships/image" Target="../media/image60.GIF"/><Relationship Id="rId7" Type="http://schemas.openxmlformats.org/officeDocument/2006/relationships/image" Target="../media/image59.GIF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GIF"/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13850887" y="4717739"/>
            <a:ext cx="3942727" cy="4114800"/>
          </a:xfrm>
          <a:custGeom>
            <a:avLst/>
            <a:gdLst/>
            <a:ahLst/>
            <a:cxnLst/>
            <a:rect l="l" t="t" r="r" b="b"/>
            <a:pathLst>
              <a:path w="3942727" h="4114800">
                <a:moveTo>
                  <a:pt x="0" y="0"/>
                </a:moveTo>
                <a:lnTo>
                  <a:pt x="3942727" y="0"/>
                </a:lnTo>
                <a:lnTo>
                  <a:pt x="39427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 flipH="1">
            <a:off x="153337" y="120211"/>
            <a:ext cx="3927733" cy="2906522"/>
          </a:xfrm>
          <a:custGeom>
            <a:avLst/>
            <a:gdLst/>
            <a:ahLst/>
            <a:cxnLst/>
            <a:rect l="l" t="t" r="r" b="b"/>
            <a:pathLst>
              <a:path w="3927733" h="2906522">
                <a:moveTo>
                  <a:pt x="3927732" y="0"/>
                </a:moveTo>
                <a:lnTo>
                  <a:pt x="0" y="0"/>
                </a:lnTo>
                <a:lnTo>
                  <a:pt x="0" y="2906523"/>
                </a:lnTo>
                <a:lnTo>
                  <a:pt x="3927732" y="2906523"/>
                </a:lnTo>
                <a:lnTo>
                  <a:pt x="3927732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1144511" flipH="1">
            <a:off x="3754178" y="6229059"/>
            <a:ext cx="1189269" cy="2025071"/>
          </a:xfrm>
          <a:custGeom>
            <a:avLst/>
            <a:gdLst/>
            <a:ahLst/>
            <a:cxnLst/>
            <a:rect l="l" t="t" r="r" b="b"/>
            <a:pathLst>
              <a:path w="1189269" h="2025071">
                <a:moveTo>
                  <a:pt x="1189270" y="0"/>
                </a:moveTo>
                <a:lnTo>
                  <a:pt x="0" y="0"/>
                </a:lnTo>
                <a:lnTo>
                  <a:pt x="0" y="2025071"/>
                </a:lnTo>
                <a:lnTo>
                  <a:pt x="1189270" y="2025071"/>
                </a:lnTo>
                <a:lnTo>
                  <a:pt x="118927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13548058" y="2660878"/>
            <a:ext cx="1190624" cy="1197154"/>
          </a:xfrm>
          <a:custGeom>
            <a:avLst/>
            <a:gdLst/>
            <a:ahLst/>
            <a:cxnLst/>
            <a:rect l="l" t="t" r="r" b="b"/>
            <a:pathLst>
              <a:path w="1190624" h="1197154">
                <a:moveTo>
                  <a:pt x="0" y="0"/>
                </a:moveTo>
                <a:lnTo>
                  <a:pt x="1190623" y="0"/>
                </a:lnTo>
                <a:lnTo>
                  <a:pt x="1190623" y="1197154"/>
                </a:lnTo>
                <a:lnTo>
                  <a:pt x="0" y="1197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2617167">
            <a:off x="14556241" y="725346"/>
            <a:ext cx="3216103" cy="278192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716781" y="3026734"/>
            <a:ext cx="10854438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15"/>
              </a:lnSpc>
            </a:pPr>
            <a:r>
              <a:rPr lang="en-US" sz="9015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Lập</a:t>
            </a:r>
            <a:r>
              <a:rPr lang="en-US" sz="9015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9015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trình</a:t>
            </a:r>
            <a:r>
              <a:rPr lang="en-US" sz="9015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9015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hướng</a:t>
            </a:r>
            <a:r>
              <a:rPr lang="en-US" sz="9015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9015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đối</a:t>
            </a:r>
            <a:r>
              <a:rPr lang="en-US" sz="9015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9015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tượng-Nhóm</a:t>
            </a:r>
            <a:r>
              <a:rPr lang="en-US" sz="9015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2</a:t>
            </a:r>
            <a:endParaRPr lang="en-US" sz="9015" dirty="0">
              <a:solidFill>
                <a:schemeClr val="bg2">
                  <a:lumMod val="50000"/>
                </a:schemeClr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31299" y="5963663"/>
            <a:ext cx="15025402" cy="62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 err="1">
                <a:solidFill>
                  <a:schemeClr val="bg2">
                    <a:lumMod val="50000"/>
                  </a:schemeClr>
                </a:solidFill>
                <a:latin typeface="Agbalumo"/>
                <a:ea typeface="Agbalumo"/>
                <a:cs typeface="Agbalumo"/>
                <a:sym typeface="Agbalumo"/>
              </a:rPr>
              <a:t>Dự</a:t>
            </a:r>
            <a:r>
              <a:rPr lang="en-US" sz="3800" dirty="0">
                <a:solidFill>
                  <a:schemeClr val="bg2">
                    <a:lumMod val="50000"/>
                  </a:schemeClr>
                </a:solidFill>
                <a:latin typeface="Agbalumo"/>
                <a:ea typeface="Agbalumo"/>
                <a:cs typeface="Agbalumo"/>
                <a:sym typeface="Agbalumo"/>
              </a:rPr>
              <a:t> </a:t>
            </a:r>
            <a:r>
              <a:rPr lang="en-US" sz="3800" dirty="0" err="1">
                <a:solidFill>
                  <a:schemeClr val="bg2">
                    <a:lumMod val="50000"/>
                  </a:schemeClr>
                </a:solidFill>
                <a:latin typeface="Agbalumo"/>
                <a:ea typeface="Agbalumo"/>
                <a:cs typeface="Agbalumo"/>
                <a:sym typeface="Agbalumo"/>
              </a:rPr>
              <a:t>án</a:t>
            </a:r>
            <a:r>
              <a:rPr lang="en-US" sz="3800" dirty="0">
                <a:solidFill>
                  <a:schemeClr val="bg2">
                    <a:lumMod val="50000"/>
                  </a:schemeClr>
                </a:solidFill>
                <a:latin typeface="Agbalumo"/>
                <a:ea typeface="Agbalumo"/>
                <a:cs typeface="Agbalumo"/>
                <a:sym typeface="Agbalumo"/>
              </a:rPr>
              <a:t>: Game Snake</a:t>
            </a:r>
            <a:endParaRPr lang="en-US" sz="3800" dirty="0">
              <a:solidFill>
                <a:schemeClr val="bg2">
                  <a:lumMod val="50000"/>
                </a:schemeClr>
              </a:solidFill>
              <a:latin typeface="Agbalumo"/>
              <a:ea typeface="Agbalumo"/>
              <a:cs typeface="Agbalumo"/>
              <a:sym typeface="Agbalu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4848327" y="5619912"/>
            <a:ext cx="2910142" cy="4001445"/>
          </a:xfrm>
          <a:custGeom>
            <a:avLst/>
            <a:gdLst/>
            <a:ahLst/>
            <a:cxnLst/>
            <a:rect l="l" t="t" r="r" b="b"/>
            <a:pathLst>
              <a:path w="2910142" h="4001445">
                <a:moveTo>
                  <a:pt x="0" y="0"/>
                </a:moveTo>
                <a:lnTo>
                  <a:pt x="2910142" y="0"/>
                </a:lnTo>
                <a:lnTo>
                  <a:pt x="2910142" y="4001445"/>
                </a:lnTo>
                <a:lnTo>
                  <a:pt x="0" y="400144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323921">
            <a:off x="-674280" y="4306391"/>
            <a:ext cx="3405960" cy="2946155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5400000">
            <a:off x="15974183" y="345272"/>
            <a:ext cx="1790798" cy="1777774"/>
          </a:xfrm>
          <a:custGeom>
            <a:avLst/>
            <a:gdLst/>
            <a:ahLst/>
            <a:cxnLst/>
            <a:rect l="l" t="t" r="r" b="b"/>
            <a:pathLst>
              <a:path w="1790798" h="1777774">
                <a:moveTo>
                  <a:pt x="0" y="0"/>
                </a:moveTo>
                <a:lnTo>
                  <a:pt x="1790798" y="0"/>
                </a:lnTo>
                <a:lnTo>
                  <a:pt x="1790798" y="1777774"/>
                </a:lnTo>
                <a:lnTo>
                  <a:pt x="0" y="1777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9607" y="145033"/>
            <a:ext cx="10413056" cy="88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0"/>
              </a:lnSpc>
            </a:pP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Video demo </a:t>
            </a:r>
            <a:r>
              <a:rPr lang="en-US" sz="56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dự</a:t>
            </a:r>
            <a:r>
              <a:rPr lang="en-US" sz="56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56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án</a:t>
            </a:r>
            <a:endParaRPr lang="en-US" sz="5600" dirty="0">
              <a:solidFill>
                <a:schemeClr val="bg2">
                  <a:lumMod val="50000"/>
                </a:schemeClr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pic>
        <p:nvPicPr>
          <p:cNvPr id="2" name="6575654069624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910080" y="1791335"/>
            <a:ext cx="14070330" cy="7426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797129" y="607894"/>
            <a:ext cx="8480013" cy="1618911"/>
          </a:xfrm>
          <a:custGeom>
            <a:avLst/>
            <a:gdLst/>
            <a:ahLst/>
            <a:cxnLst/>
            <a:rect l="l" t="t" r="r" b="b"/>
            <a:pathLst>
              <a:path w="8480013" h="1618911">
                <a:moveTo>
                  <a:pt x="0" y="0"/>
                </a:moveTo>
                <a:lnTo>
                  <a:pt x="8480012" y="0"/>
                </a:lnTo>
                <a:lnTo>
                  <a:pt x="8480012" y="1618911"/>
                </a:lnTo>
                <a:lnTo>
                  <a:pt x="0" y="161891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22270">
            <a:off x="3562035" y="1803090"/>
            <a:ext cx="1524514" cy="1222383"/>
          </a:xfrm>
          <a:custGeom>
            <a:avLst/>
            <a:gdLst/>
            <a:ahLst/>
            <a:cxnLst/>
            <a:rect l="l" t="t" r="r" b="b"/>
            <a:pathLst>
              <a:path w="1524514" h="1222383">
                <a:moveTo>
                  <a:pt x="0" y="0"/>
                </a:moveTo>
                <a:lnTo>
                  <a:pt x="1524514" y="0"/>
                </a:lnTo>
                <a:lnTo>
                  <a:pt x="1524514" y="1222383"/>
                </a:lnTo>
                <a:lnTo>
                  <a:pt x="0" y="1222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85476">
            <a:off x="14255736" y="769325"/>
            <a:ext cx="2454905" cy="1776459"/>
          </a:xfrm>
          <a:custGeom>
            <a:avLst/>
            <a:gdLst/>
            <a:ahLst/>
            <a:cxnLst/>
            <a:rect l="l" t="t" r="r" b="b"/>
            <a:pathLst>
              <a:path w="2454905" h="1776459">
                <a:moveTo>
                  <a:pt x="0" y="0"/>
                </a:moveTo>
                <a:lnTo>
                  <a:pt x="2454905" y="0"/>
                </a:lnTo>
                <a:lnTo>
                  <a:pt x="2454905" y="1776458"/>
                </a:lnTo>
                <a:lnTo>
                  <a:pt x="0" y="177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981558">
            <a:off x="-1313399" y="-24467"/>
            <a:ext cx="5194993" cy="2106334"/>
          </a:xfrm>
          <a:custGeom>
            <a:avLst/>
            <a:gdLst/>
            <a:ahLst/>
            <a:cxnLst/>
            <a:rect l="l" t="t" r="r" b="b"/>
            <a:pathLst>
              <a:path w="5194993" h="2106334">
                <a:moveTo>
                  <a:pt x="0" y="0"/>
                </a:moveTo>
                <a:lnTo>
                  <a:pt x="5194993" y="0"/>
                </a:lnTo>
                <a:lnTo>
                  <a:pt x="5194993" y="2106334"/>
                </a:lnTo>
                <a:lnTo>
                  <a:pt x="0" y="210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371798" y="7967943"/>
            <a:ext cx="2319057" cy="2319057"/>
          </a:xfrm>
          <a:custGeom>
            <a:avLst/>
            <a:gdLst/>
            <a:ahLst/>
            <a:cxnLst/>
            <a:rect l="l" t="t" r="r" b="b"/>
            <a:pathLst>
              <a:path w="2319057" h="2319057">
                <a:moveTo>
                  <a:pt x="0" y="0"/>
                </a:moveTo>
                <a:lnTo>
                  <a:pt x="2319057" y="0"/>
                </a:lnTo>
                <a:lnTo>
                  <a:pt x="2319057" y="2319057"/>
                </a:lnTo>
                <a:lnTo>
                  <a:pt x="0" y="2319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19760" y="1119994"/>
            <a:ext cx="618164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40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Đánh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40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Giá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40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Tổng</a:t>
            </a: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Quan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2" name="Freeform 5"/>
          <p:cNvSpPr/>
          <p:nvPr/>
        </p:nvSpPr>
        <p:spPr>
          <a:xfrm>
            <a:off x="9503547" y="3086100"/>
            <a:ext cx="7174398" cy="4881844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Trò chơi: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Thêm các chế độ chơi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+ 2 chế độ Local và Online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Thắng ải sẽ nhận được bộ emoji độc quyền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Phát triển thành app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Hệ thống: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Thiết lập hệ thống âm thanh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>
              <a:buNone/>
            </a:pPr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Đăng nhập tạo chuỗi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27000" marR="0" indent="-127000"/>
            <a:r>
              <a:rPr lang="vi-VN" sz="28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Diễn đàn người chơi, phòng nói chuyện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1862737" y="3086100"/>
            <a:ext cx="7174398" cy="4881843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L="0" marR="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Tối ưu trải nghiệm người dùng: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Giao diện sinh động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Thêm bộ đếm thời gian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Thêm lựa chọn vật cản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Sử dụng Database lưu trữ thông tin người chơi, điểm số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 Giao diện: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Tùy chọn theme trò chơi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>
              <a:buNone/>
            </a:pPr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Mở khóa skin rắn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128270" marR="0" indent="-128270" algn="l" rtl="0" eaLnBrk="1" latinLnBrk="0" hangingPunct="1"/>
            <a:r>
              <a:rPr lang="vi-VN" sz="2800" kern="1200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  + Event trò chơi, thay đổi địa hình, phần thưởng</a:t>
            </a:r>
            <a:endParaRPr lang="en-US" sz="2800" dirty="0">
              <a:solidFill>
                <a:schemeClr val="bg2">
                  <a:lumMod val="50000"/>
                </a:schemeClr>
              </a:solidFill>
              <a:effectLst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797129" y="607894"/>
            <a:ext cx="8480013" cy="1618911"/>
          </a:xfrm>
          <a:custGeom>
            <a:avLst/>
            <a:gdLst/>
            <a:ahLst/>
            <a:cxnLst/>
            <a:rect l="l" t="t" r="r" b="b"/>
            <a:pathLst>
              <a:path w="8480013" h="1618911">
                <a:moveTo>
                  <a:pt x="0" y="0"/>
                </a:moveTo>
                <a:lnTo>
                  <a:pt x="8480012" y="0"/>
                </a:lnTo>
                <a:lnTo>
                  <a:pt x="8480012" y="1618911"/>
                </a:lnTo>
                <a:lnTo>
                  <a:pt x="0" y="161891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22270">
            <a:off x="3562035" y="1803090"/>
            <a:ext cx="1524514" cy="1222383"/>
          </a:xfrm>
          <a:custGeom>
            <a:avLst/>
            <a:gdLst/>
            <a:ahLst/>
            <a:cxnLst/>
            <a:rect l="l" t="t" r="r" b="b"/>
            <a:pathLst>
              <a:path w="1524514" h="1222383">
                <a:moveTo>
                  <a:pt x="0" y="0"/>
                </a:moveTo>
                <a:lnTo>
                  <a:pt x="1524514" y="0"/>
                </a:lnTo>
                <a:lnTo>
                  <a:pt x="1524514" y="1222383"/>
                </a:lnTo>
                <a:lnTo>
                  <a:pt x="0" y="12223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385476">
            <a:off x="14255736" y="769325"/>
            <a:ext cx="2454905" cy="1776459"/>
          </a:xfrm>
          <a:custGeom>
            <a:avLst/>
            <a:gdLst/>
            <a:ahLst/>
            <a:cxnLst/>
            <a:rect l="l" t="t" r="r" b="b"/>
            <a:pathLst>
              <a:path w="2454905" h="1776459">
                <a:moveTo>
                  <a:pt x="0" y="0"/>
                </a:moveTo>
                <a:lnTo>
                  <a:pt x="2454905" y="0"/>
                </a:lnTo>
                <a:lnTo>
                  <a:pt x="2454905" y="1776458"/>
                </a:lnTo>
                <a:lnTo>
                  <a:pt x="0" y="177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981558">
            <a:off x="-1313399" y="-24467"/>
            <a:ext cx="5194993" cy="2106334"/>
          </a:xfrm>
          <a:custGeom>
            <a:avLst/>
            <a:gdLst/>
            <a:ahLst/>
            <a:cxnLst/>
            <a:rect l="l" t="t" r="r" b="b"/>
            <a:pathLst>
              <a:path w="5194993" h="2106334">
                <a:moveTo>
                  <a:pt x="0" y="0"/>
                </a:moveTo>
                <a:lnTo>
                  <a:pt x="5194993" y="0"/>
                </a:lnTo>
                <a:lnTo>
                  <a:pt x="5194993" y="2106334"/>
                </a:lnTo>
                <a:lnTo>
                  <a:pt x="0" y="21063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371798" y="7967943"/>
            <a:ext cx="2319057" cy="2319057"/>
          </a:xfrm>
          <a:custGeom>
            <a:avLst/>
            <a:gdLst/>
            <a:ahLst/>
            <a:cxnLst/>
            <a:rect l="l" t="t" r="r" b="b"/>
            <a:pathLst>
              <a:path w="2319057" h="2319057">
                <a:moveTo>
                  <a:pt x="0" y="0"/>
                </a:moveTo>
                <a:lnTo>
                  <a:pt x="2319057" y="0"/>
                </a:lnTo>
                <a:lnTo>
                  <a:pt x="2319057" y="2319057"/>
                </a:lnTo>
                <a:lnTo>
                  <a:pt x="0" y="2319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019760" y="1119994"/>
            <a:ext cx="6181640" cy="5375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5"/>
              </a:lnSpc>
              <a:spcBef>
                <a:spcPct val="0"/>
              </a:spcBef>
            </a:pPr>
            <a:r>
              <a:rPr lang="en-US" sz="321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PHƯƠNG HƯỚNG PHÁT TRIỂN</a:t>
            </a:r>
            <a:endParaRPr lang="en-US" sz="3210" dirty="0">
              <a:solidFill>
                <a:schemeClr val="bg2">
                  <a:lumMod val="50000"/>
                </a:schemeClr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12" name="Freeform 5"/>
          <p:cNvSpPr/>
          <p:nvPr/>
        </p:nvSpPr>
        <p:spPr>
          <a:xfrm>
            <a:off x="9613073" y="3086099"/>
            <a:ext cx="7174398" cy="4881844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 Trò chơi: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Thêm các chế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ộ chơi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+ 2 chế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ộ Local và Online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Thắng ải sẽ nhận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đư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ợc bộ emoji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ộc quyền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Phát triển thành app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 Hệ thống: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Thiết lập hệ thống âm thanh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Đă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ng nhập tạo chuỗi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Diễn 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đ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àn ng</a:t>
            </a:r>
            <a:r>
              <a:rPr lang="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ư</a:t>
            </a: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ời chơi, phòng nói chuyện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>
              <a:tabLst>
                <a:tab pos="269875" algn="l"/>
              </a:tabLst>
            </a:pPr>
            <a:r>
              <a:rPr lang="vi-VN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Trợ lý ảo hướng dẫn người </a:t>
            </a:r>
            <a:r>
              <a:rPr lang="vi-VN" altLang="en-US" sz="2800" u="heavy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chơi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lphaLcParenR"/>
              <a:tabLst>
                <a:tab pos="269875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1985931" y="3102051"/>
            <a:ext cx="7174398" cy="4881843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 Tối ưu trải nghiệm người dùng: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Giao diện sinh động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Thêm bộ đếm thời gian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Thêm lựa chọn vật cản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Sử dụng Database lưu trữ thông tin người chơi, điểm số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 Giao diện: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Tùy chọn theme trò chơi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Mở khóa skin rắn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 lvl="0" algn="l">
              <a:buClrTx/>
              <a:buSzTx/>
              <a:buNone/>
              <a:tabLst>
                <a:tab pos="269875" algn="l"/>
              </a:tabLst>
            </a:pPr>
            <a:r>
              <a:rPr lang="en-US" altLang="en-US" sz="2800" dirty="0">
                <a:solidFill>
                  <a:schemeClr val="bg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+ Event trò chơi, thay đổi địa hình, phần thưởng</a:t>
            </a:r>
            <a:endParaRPr lang="en-US" altLang="en-US" sz="28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023480" y="-921983"/>
            <a:ext cx="8484124" cy="8229600"/>
          </a:xfrm>
          <a:custGeom>
            <a:avLst/>
            <a:gdLst/>
            <a:ahLst/>
            <a:cxnLst/>
            <a:rect l="l" t="t" r="r" b="b"/>
            <a:pathLst>
              <a:path w="8484124" h="8229600">
                <a:moveTo>
                  <a:pt x="8484123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484123" y="0"/>
                </a:lnTo>
                <a:lnTo>
                  <a:pt x="8484123" y="822960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745555">
            <a:off x="3196770" y="794382"/>
            <a:ext cx="11470636" cy="9829581"/>
          </a:xfrm>
          <a:custGeom>
            <a:avLst/>
            <a:gdLst/>
            <a:ahLst/>
            <a:cxnLst/>
            <a:rect l="l" t="t" r="r" b="b"/>
            <a:pathLst>
              <a:path w="11470636" h="9829581">
                <a:moveTo>
                  <a:pt x="0" y="0"/>
                </a:moveTo>
                <a:lnTo>
                  <a:pt x="11470635" y="0"/>
                </a:lnTo>
                <a:lnTo>
                  <a:pt x="11470635" y="9829581"/>
                </a:lnTo>
                <a:lnTo>
                  <a:pt x="0" y="9829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875952">
            <a:off x="1045922" y="7292341"/>
            <a:ext cx="3257464" cy="2671120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2479611" y="2878874"/>
            <a:ext cx="13110995" cy="4529253"/>
          </a:xfrm>
          <a:custGeom>
            <a:avLst/>
            <a:gdLst/>
            <a:ahLst/>
            <a:cxnLst/>
            <a:rect l="l" t="t" r="r" b="b"/>
            <a:pathLst>
              <a:path w="13110995" h="4529253">
                <a:moveTo>
                  <a:pt x="0" y="0"/>
                </a:moveTo>
                <a:lnTo>
                  <a:pt x="13110995" y="0"/>
                </a:lnTo>
                <a:lnTo>
                  <a:pt x="13110995" y="4529252"/>
                </a:lnTo>
                <a:lnTo>
                  <a:pt x="0" y="452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514548" y="-507452"/>
            <a:ext cx="4997331" cy="512546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0027755" y="3293326"/>
            <a:ext cx="8484124" cy="8229600"/>
          </a:xfrm>
          <a:custGeom>
            <a:avLst/>
            <a:gdLst/>
            <a:ahLst/>
            <a:cxnLst/>
            <a:rect l="l" t="t" r="r" b="b"/>
            <a:pathLst>
              <a:path w="8484124" h="8229600">
                <a:moveTo>
                  <a:pt x="0" y="0"/>
                </a:moveTo>
                <a:lnTo>
                  <a:pt x="8484124" y="0"/>
                </a:lnTo>
                <a:lnTo>
                  <a:pt x="84841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269817" y="5329566"/>
            <a:ext cx="3726107" cy="528525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218582" y="4375649"/>
            <a:ext cx="10885909" cy="26670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5123561" y="1402990"/>
            <a:ext cx="7447010" cy="1421702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303507" y="1402990"/>
            <a:ext cx="2412291" cy="2070184"/>
          </a:xfrm>
          <a:custGeom>
            <a:avLst/>
            <a:gdLst/>
            <a:ahLst/>
            <a:cxnLst/>
            <a:rect l="l" t="t" r="r" b="b"/>
            <a:pathLst>
              <a:path w="2412291" h="2070184">
                <a:moveTo>
                  <a:pt x="0" y="0"/>
                </a:moveTo>
                <a:lnTo>
                  <a:pt x="2412291" y="0"/>
                </a:lnTo>
                <a:lnTo>
                  <a:pt x="2412291" y="2070184"/>
                </a:lnTo>
                <a:lnTo>
                  <a:pt x="0" y="2070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2142715" y="6863025"/>
            <a:ext cx="6342830" cy="4197800"/>
          </a:xfrm>
          <a:custGeom>
            <a:avLst/>
            <a:gdLst/>
            <a:ahLst/>
            <a:cxnLst/>
            <a:rect l="l" t="t" r="r" b="b"/>
            <a:pathLst>
              <a:path w="6342830" h="4197800">
                <a:moveTo>
                  <a:pt x="6342830" y="0"/>
                </a:moveTo>
                <a:lnTo>
                  <a:pt x="0" y="0"/>
                </a:lnTo>
                <a:lnTo>
                  <a:pt x="0" y="4197800"/>
                </a:lnTo>
                <a:lnTo>
                  <a:pt x="6342830" y="4197800"/>
                </a:lnTo>
                <a:lnTo>
                  <a:pt x="634283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800603" y="7215824"/>
            <a:ext cx="3511355" cy="3492202"/>
          </a:xfrm>
          <a:custGeom>
            <a:avLst/>
            <a:gdLst/>
            <a:ahLst/>
            <a:cxnLst/>
            <a:rect l="l" t="t" r="r" b="b"/>
            <a:pathLst>
              <a:path w="3511355" h="3492202">
                <a:moveTo>
                  <a:pt x="0" y="0"/>
                </a:moveTo>
                <a:lnTo>
                  <a:pt x="3511355" y="0"/>
                </a:lnTo>
                <a:lnTo>
                  <a:pt x="3511355" y="3492202"/>
                </a:lnTo>
                <a:lnTo>
                  <a:pt x="0" y="3492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" y="3473200"/>
            <a:ext cx="14173199" cy="4340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9475" lvl="1" indent="-440055" algn="ctr">
              <a:lnSpc>
                <a:spcPts val="8680"/>
              </a:lnSpc>
              <a:buFont typeface="Arial" panose="020B0604020202020204"/>
              <a:buChar char="•"/>
            </a:pPr>
            <a:r>
              <a:rPr lang="en-US" sz="3900" dirty="0">
                <a:solidFill>
                  <a:srgbClr val="00B050"/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Nguyễn Trung Nam( Leader ): 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Back end,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Làm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tài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liệu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,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Kiểm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Thử</a:t>
            </a:r>
            <a:endParaRPr lang="en-US" sz="3500" dirty="0">
              <a:solidFill>
                <a:schemeClr val="bg2">
                  <a:lumMod val="50000"/>
                </a:schemeClr>
              </a:solidFill>
              <a:latin typeface="Baloo" panose="03080902040302020200"/>
              <a:ea typeface="Baloo" panose="03080902040302020200"/>
              <a:cs typeface="Baloo" panose="03080902040302020200"/>
              <a:sym typeface="Baloo" panose="03080902040302020200"/>
            </a:endParaRPr>
          </a:p>
          <a:p>
            <a:pPr marL="879475" lvl="1" indent="-440055" algn="l">
              <a:lnSpc>
                <a:spcPts val="8680"/>
              </a:lnSpc>
              <a:buFont typeface="Arial" panose="020B0604020202020204"/>
              <a:buChar char="•"/>
            </a:pPr>
            <a:r>
              <a:rPr lang="en-US" sz="4075" dirty="0">
                <a:solidFill>
                  <a:srgbClr val="00B050"/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  Đào Quang Huy:  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Back end, front end,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Kiểm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thử</a:t>
            </a:r>
            <a:endParaRPr lang="en-US" sz="4075" dirty="0">
              <a:solidFill>
                <a:schemeClr val="bg2">
                  <a:lumMod val="50000"/>
                </a:schemeClr>
              </a:solidFill>
              <a:latin typeface="Baloo" panose="03080902040302020200"/>
              <a:ea typeface="Baloo" panose="03080902040302020200"/>
              <a:cs typeface="Baloo" panose="03080902040302020200"/>
              <a:sym typeface="Baloo" panose="03080902040302020200"/>
            </a:endParaRPr>
          </a:p>
          <a:p>
            <a:pPr marL="879475" lvl="1" indent="-440055" algn="l">
              <a:lnSpc>
                <a:spcPts val="8680"/>
              </a:lnSpc>
              <a:buFont typeface="Arial" panose="020B0604020202020204"/>
              <a:buChar char="•"/>
            </a:pPr>
            <a:r>
              <a:rPr lang="en-US" sz="4075" dirty="0">
                <a:solidFill>
                  <a:srgbClr val="00B050"/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  Nguyễn Hải Lâm: 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Thuyết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trình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endParaRPr lang="en-US" sz="4075" dirty="0">
              <a:solidFill>
                <a:schemeClr val="bg2">
                  <a:lumMod val="50000"/>
                </a:schemeClr>
              </a:solidFill>
              <a:latin typeface="Baloo" panose="03080902040302020200"/>
              <a:ea typeface="Baloo" panose="03080902040302020200"/>
              <a:cs typeface="Baloo" panose="03080902040302020200"/>
              <a:sym typeface="Baloo" panose="03080902040302020200"/>
            </a:endParaRPr>
          </a:p>
          <a:p>
            <a:pPr marL="879475" lvl="1" indent="-440055" algn="l">
              <a:lnSpc>
                <a:spcPts val="8680"/>
              </a:lnSpc>
              <a:buFont typeface="Arial" panose="020B0604020202020204"/>
              <a:buChar char="•"/>
            </a:pPr>
            <a:r>
              <a:rPr lang="en-US" sz="4075" dirty="0">
                <a:solidFill>
                  <a:srgbClr val="00B050"/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  Phạm Thanh Thành Trung: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Làm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tài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</a:t>
            </a:r>
            <a:r>
              <a:rPr lang="en-US" sz="4075" dirty="0" err="1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liệu</a:t>
            </a:r>
            <a:r>
              <a:rPr lang="en-US" sz="4075" dirty="0">
                <a:solidFill>
                  <a:schemeClr val="bg2">
                    <a:lumMod val="50000"/>
                  </a:schemeClr>
                </a:solidFill>
                <a:latin typeface="Baloo" panose="03080902040302020200"/>
                <a:ea typeface="Baloo" panose="03080902040302020200"/>
                <a:cs typeface="Baloo" panose="03080902040302020200"/>
                <a:sym typeface="Baloo" panose="03080902040302020200"/>
              </a:rPr>
              <a:t> , Slide</a:t>
            </a:r>
            <a:endParaRPr lang="en-US" sz="4075" dirty="0">
              <a:solidFill>
                <a:schemeClr val="bg2">
                  <a:lumMod val="50000"/>
                </a:schemeClr>
              </a:solidFill>
              <a:latin typeface="Baloo" panose="03080902040302020200"/>
              <a:ea typeface="Baloo" panose="03080902040302020200"/>
              <a:cs typeface="Baloo" panose="03080902040302020200"/>
              <a:sym typeface="Baloo" panose="030809020403020202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745576" y="1389940"/>
            <a:ext cx="4956249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0"/>
              </a:lnSpc>
              <a:spcBef>
                <a:spcPct val="0"/>
              </a:spcBef>
            </a:pPr>
            <a:r>
              <a:rPr lang="en-US" sz="6280" dirty="0" err="1">
                <a:solidFill>
                  <a:schemeClr val="bg2">
                    <a:lumMod val="50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phân</a:t>
            </a:r>
            <a:r>
              <a:rPr lang="en-US" sz="6280" dirty="0">
                <a:solidFill>
                  <a:schemeClr val="bg2">
                    <a:lumMod val="50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-US" sz="6280" dirty="0" err="1">
                <a:solidFill>
                  <a:schemeClr val="bg2">
                    <a:lumMod val="50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công</a:t>
            </a:r>
            <a:r>
              <a:rPr lang="en-US" sz="6280" dirty="0">
                <a:solidFill>
                  <a:schemeClr val="bg2">
                    <a:lumMod val="50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endParaRPr lang="en-US" sz="6280" dirty="0">
              <a:solidFill>
                <a:schemeClr val="bg2">
                  <a:lumMod val="50000"/>
                </a:schemeClr>
              </a:solidFill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1833">
            <a:off x="1423803" y="-3464000"/>
            <a:ext cx="16881131" cy="16881131"/>
          </a:xfrm>
          <a:custGeom>
            <a:avLst/>
            <a:gdLst/>
            <a:ahLst/>
            <a:cxnLst/>
            <a:rect l="l" t="t" r="r" b="b"/>
            <a:pathLst>
              <a:path w="16881131" h="16881131">
                <a:moveTo>
                  <a:pt x="0" y="0"/>
                </a:moveTo>
                <a:lnTo>
                  <a:pt x="16881130" y="0"/>
                </a:lnTo>
                <a:lnTo>
                  <a:pt x="16881130" y="16881131"/>
                </a:lnTo>
                <a:lnTo>
                  <a:pt x="0" y="168811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2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19600" y="748169"/>
            <a:ext cx="8183781" cy="1562358"/>
          </a:xfrm>
          <a:custGeom>
            <a:avLst/>
            <a:gdLst/>
            <a:ahLst/>
            <a:cxnLst/>
            <a:rect l="l" t="t" r="r" b="b"/>
            <a:pathLst>
              <a:path w="8183781" h="1562358">
                <a:moveTo>
                  <a:pt x="0" y="0"/>
                </a:moveTo>
                <a:lnTo>
                  <a:pt x="8183781" y="0"/>
                </a:lnTo>
                <a:lnTo>
                  <a:pt x="8183781" y="1562358"/>
                </a:lnTo>
                <a:lnTo>
                  <a:pt x="0" y="156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37148" y="3083786"/>
            <a:ext cx="8169118" cy="6174514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9422265" y="3083786"/>
            <a:ext cx="8169118" cy="6174514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60006" y="7045287"/>
            <a:ext cx="2930157" cy="3058038"/>
          </a:xfrm>
          <a:custGeom>
            <a:avLst/>
            <a:gdLst/>
            <a:ahLst/>
            <a:cxnLst/>
            <a:rect l="l" t="t" r="r" b="b"/>
            <a:pathLst>
              <a:path w="2930157" h="3058038">
                <a:moveTo>
                  <a:pt x="0" y="0"/>
                </a:moveTo>
                <a:lnTo>
                  <a:pt x="2930156" y="0"/>
                </a:lnTo>
                <a:lnTo>
                  <a:pt x="2930156" y="3058038"/>
                </a:lnTo>
                <a:lnTo>
                  <a:pt x="0" y="30580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9864368" y="2845661"/>
            <a:ext cx="6860716" cy="663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65"/>
              </a:lnSpc>
            </a:pPr>
            <a:endParaRPr dirty="0"/>
          </a:p>
          <a:p>
            <a:pPr marR="0" lvl="0">
              <a:tabLst>
                <a:tab pos="269875" algn="l"/>
              </a:tabLst>
            </a:pP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Đối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tượng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dùng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3500" dirty="0">
              <a:solidFill>
                <a:srgbClr val="00B05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/>
            <a:r>
              <a:rPr lang="en-US" sz="3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3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phổ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Muốn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trí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với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game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giản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dễ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/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lập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Muốn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nghiên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cứu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cách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khai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game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bằng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Python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Pygame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R="0"/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>
              <a:buFont typeface="Arial" panose="020B0604020202020204" pitchFamily="34" charset="0"/>
              <a:buChar char="•"/>
              <a:tabLst>
                <a:tab pos="269875" algn="l"/>
              </a:tabLst>
            </a:pP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Trẻ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em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rèn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luyện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duy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logic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điều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khiển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6165"/>
              </a:lnSpc>
            </a:pPr>
            <a:endParaRPr lang="en-US" sz="3040" b="1" dirty="0">
              <a:solidFill>
                <a:srgbClr val="9E5852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658621" y="1211136"/>
            <a:ext cx="6095290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645" dirty="0">
                <a:solidFill>
                  <a:srgbClr val="00B050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-US" sz="3645" dirty="0">
                <a:solidFill>
                  <a:schemeClr val="bg2">
                    <a:lumMod val="25000"/>
                  </a:schemeClr>
                </a:solidFill>
                <a:latin typeface="Bungee"/>
                <a:ea typeface="Bungee"/>
                <a:cs typeface="Bungee"/>
                <a:sym typeface="Bungee"/>
              </a:rPr>
              <a:t>Requirements</a:t>
            </a:r>
            <a:endParaRPr lang="en-US" sz="3645" dirty="0">
              <a:solidFill>
                <a:schemeClr val="bg2">
                  <a:lumMod val="25000"/>
                </a:schemeClr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3770450"/>
            <a:ext cx="7077119" cy="503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295" lvl="1">
              <a:lnSpc>
                <a:spcPts val="6660"/>
              </a:lnSpc>
            </a:pP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Bài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Toán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Cần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Giải</a:t>
            </a:r>
            <a:r>
              <a:rPr lang="en-US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Quyế</a:t>
            </a:r>
            <a:r>
              <a:rPr lang="vi-VN" sz="35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</a:t>
            </a:r>
            <a:endParaRPr lang="en-US" sz="3500" dirty="0">
              <a:solidFill>
                <a:srgbClr val="00B05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28295" lvl="1">
              <a:lnSpc>
                <a:spcPts val="6660"/>
              </a:lnSpc>
            </a:pP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Vấn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đề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Xây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trò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Snake (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săn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mồi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đơn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giản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nhưng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hấp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dẫn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giúp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trí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rèn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luyện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khả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phản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xạ</a:t>
            </a:r>
            <a:r>
              <a:rPr lang="en-US" sz="30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28295" lvl="1" algn="l">
              <a:lnSpc>
                <a:spcPts val="6660"/>
              </a:lnSpc>
            </a:pPr>
            <a:endParaRPr lang="en-US" sz="3040" b="1" dirty="0">
              <a:solidFill>
                <a:srgbClr val="9E5852"/>
              </a:solidFill>
              <a:latin typeface="Muli Bold" panose="00000800000000000000"/>
              <a:ea typeface="Muli Bold" panose="00000800000000000000"/>
              <a:cs typeface="Muli Bold" panose="00000800000000000000"/>
              <a:sym typeface="Muli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648200" y="521659"/>
            <a:ext cx="8624171" cy="1421702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223640" y="3336315"/>
            <a:ext cx="1301700" cy="13017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A89"/>
            </a:solidFill>
            <a:ln w="28575" cap="sq">
              <a:solidFill>
                <a:srgbClr val="9E585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61356" y="7353300"/>
            <a:ext cx="1301700" cy="13017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A89"/>
            </a:solidFill>
            <a:ln w="28575" cap="sq">
              <a:solidFill>
                <a:srgbClr val="9E585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20994" y="3307080"/>
            <a:ext cx="1301700" cy="13017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9A89"/>
            </a:solidFill>
            <a:ln w="28575" cap="sq">
              <a:solidFill>
                <a:srgbClr val="9E585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sp>
        <p:nvSpPr>
          <p:cNvPr id="22" name="Freeform 22"/>
          <p:cNvSpPr/>
          <p:nvPr/>
        </p:nvSpPr>
        <p:spPr>
          <a:xfrm rot="667321">
            <a:off x="2660654" y="1269994"/>
            <a:ext cx="1991545" cy="1596857"/>
          </a:xfrm>
          <a:custGeom>
            <a:avLst/>
            <a:gdLst/>
            <a:ahLst/>
            <a:cxnLst/>
            <a:rect l="l" t="t" r="r" b="b"/>
            <a:pathLst>
              <a:path w="1991545" h="1596857">
                <a:moveTo>
                  <a:pt x="0" y="0"/>
                </a:moveTo>
                <a:lnTo>
                  <a:pt x="1991546" y="0"/>
                </a:lnTo>
                <a:lnTo>
                  <a:pt x="1991546" y="1596857"/>
                </a:lnTo>
                <a:lnTo>
                  <a:pt x="0" y="15968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rot="-1052645">
            <a:off x="2680581" y="8660664"/>
            <a:ext cx="3527551" cy="2167841"/>
          </a:xfrm>
          <a:custGeom>
            <a:avLst/>
            <a:gdLst/>
            <a:ahLst/>
            <a:cxnLst/>
            <a:rect l="l" t="t" r="r" b="b"/>
            <a:pathLst>
              <a:path w="3527551" h="2167841">
                <a:moveTo>
                  <a:pt x="0" y="0"/>
                </a:moveTo>
                <a:lnTo>
                  <a:pt x="3527552" y="0"/>
                </a:lnTo>
                <a:lnTo>
                  <a:pt x="3527552" y="2167840"/>
                </a:lnTo>
                <a:lnTo>
                  <a:pt x="0" y="2167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rot="611215">
            <a:off x="15021614" y="-77291"/>
            <a:ext cx="2798803" cy="2896562"/>
          </a:xfrm>
          <a:custGeom>
            <a:avLst/>
            <a:gdLst/>
            <a:ahLst/>
            <a:cxnLst/>
            <a:rect l="l" t="t" r="r" b="b"/>
            <a:pathLst>
              <a:path w="2798803" h="2896562">
                <a:moveTo>
                  <a:pt x="0" y="0"/>
                </a:moveTo>
                <a:lnTo>
                  <a:pt x="2798803" y="0"/>
                </a:lnTo>
                <a:lnTo>
                  <a:pt x="2798803" y="2896562"/>
                </a:lnTo>
                <a:lnTo>
                  <a:pt x="0" y="28965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249621" y="592639"/>
            <a:ext cx="6217029" cy="888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90"/>
              </a:lnSpc>
            </a:pP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Tính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cần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thiết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và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Mục</a:t>
            </a:r>
            <a:r>
              <a:rPr lang="en-US" sz="3500" dirty="0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 </a:t>
            </a:r>
            <a:r>
              <a:rPr lang="en-US" sz="3500" dirty="0" err="1">
                <a:solidFill>
                  <a:schemeClr val="bg2">
                    <a:lumMod val="50000"/>
                  </a:schemeClr>
                </a:solidFill>
                <a:latin typeface="Paytone One" panose="00000500000000000000"/>
                <a:ea typeface="Paytone One" panose="00000500000000000000"/>
                <a:cs typeface="Paytone One" panose="00000500000000000000"/>
                <a:sym typeface="Paytone One" panose="00000500000000000000"/>
              </a:rPr>
              <a:t>tiêu</a:t>
            </a:r>
            <a:endParaRPr lang="en-US" sz="3500" dirty="0">
              <a:solidFill>
                <a:schemeClr val="bg2">
                  <a:lumMod val="50000"/>
                </a:schemeClr>
              </a:solidFill>
              <a:latin typeface="Paytone One" panose="00000500000000000000"/>
              <a:ea typeface="Paytone One" panose="00000500000000000000"/>
              <a:cs typeface="Paytone One" panose="00000500000000000000"/>
              <a:sym typeface="Paytone One" panose="0000050000000000000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77790" y="3249930"/>
            <a:ext cx="4706583" cy="215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Giải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trí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đơn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giản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Game Snake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là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trò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chơi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cổ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điển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dễ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tiếp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cận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phù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hợp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với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mọi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lứa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tuổi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3500" dirty="0">
              <a:solidFill>
                <a:schemeClr val="bg2">
                  <a:lumMod val="25000"/>
                </a:schemeClr>
              </a:solidFill>
              <a:latin typeface="Alata" panose="00000500000000000000"/>
              <a:ea typeface="Alata" panose="00000500000000000000"/>
              <a:cs typeface="Alata" panose="00000500000000000000"/>
              <a:sym typeface="Alata" panose="0000050000000000000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673135" y="3249930"/>
            <a:ext cx="4299215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/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Hỗ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trợ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lập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trình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Dự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án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này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giúp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người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mới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học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OOP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Pygame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hiểu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cách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xây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dựng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một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ứng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hoàn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chỉnh</a:t>
            </a:r>
            <a:r>
              <a:rPr lang="en-US" sz="35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35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41450" y="7190709"/>
            <a:ext cx="5069504" cy="1586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Mục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tiêu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Tạo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ra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một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game Snake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hoạt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động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mượt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mà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tính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tương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tác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34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cao</a:t>
            </a:r>
            <a:r>
              <a:rPr lang="en-US" sz="34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US" sz="3400" dirty="0">
              <a:solidFill>
                <a:schemeClr val="bg2">
                  <a:lumMod val="25000"/>
                </a:schemeClr>
              </a:solidFill>
              <a:latin typeface="Alata" panose="00000500000000000000"/>
              <a:ea typeface="Alata" panose="00000500000000000000"/>
              <a:cs typeface="Alata" panose="00000500000000000000"/>
              <a:sym typeface="Alata" panose="00000500000000000000"/>
            </a:endParaRPr>
          </a:p>
        </p:txBody>
      </p:sp>
      <p:sp>
        <p:nvSpPr>
          <p:cNvPr id="30" name="TextBox 30"/>
          <p:cNvSpPr txBox="1"/>
          <p:nvPr/>
        </p:nvSpPr>
        <p:spPr>
          <a:xfrm rot="-147735">
            <a:off x="1434159" y="3299464"/>
            <a:ext cx="695616" cy="123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5"/>
              </a:lnSpc>
              <a:spcBef>
                <a:spcPct val="0"/>
              </a:spcBef>
            </a:pPr>
            <a:r>
              <a:rPr lang="en-US" sz="7210" b="1" i="1" dirty="0">
                <a:solidFill>
                  <a:srgbClr val="9E585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1</a:t>
            </a:r>
            <a:endParaRPr lang="en-US" sz="7210" b="1" i="1" dirty="0">
              <a:solidFill>
                <a:srgbClr val="9E5852"/>
              </a:solidFill>
              <a:latin typeface="Public Sans Bold Italics"/>
              <a:ea typeface="Public Sans Bold Italics"/>
              <a:cs typeface="Public Sans Bold Italics"/>
              <a:sym typeface="Public Sans Bold Italics"/>
            </a:endParaRPr>
          </a:p>
        </p:txBody>
      </p:sp>
      <p:sp>
        <p:nvSpPr>
          <p:cNvPr id="31" name="TextBox 31"/>
          <p:cNvSpPr txBox="1"/>
          <p:nvPr/>
        </p:nvSpPr>
        <p:spPr>
          <a:xfrm rot="-147735">
            <a:off x="10120967" y="3207945"/>
            <a:ext cx="695616" cy="123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5"/>
              </a:lnSpc>
              <a:spcBef>
                <a:spcPct val="0"/>
              </a:spcBef>
            </a:pPr>
            <a:r>
              <a:rPr lang="en-US" sz="7210" b="1" i="1">
                <a:solidFill>
                  <a:srgbClr val="9E585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2</a:t>
            </a:r>
            <a:endParaRPr lang="en-US" sz="7210" b="1" i="1">
              <a:solidFill>
                <a:srgbClr val="9E5852"/>
              </a:solidFill>
              <a:latin typeface="Public Sans Bold Italics"/>
              <a:ea typeface="Public Sans Bold Italics"/>
              <a:cs typeface="Public Sans Bold Italics"/>
              <a:sym typeface="Public Sans Bold Italics"/>
            </a:endParaRPr>
          </a:p>
        </p:txBody>
      </p:sp>
      <p:sp>
        <p:nvSpPr>
          <p:cNvPr id="32" name="TextBox 32"/>
          <p:cNvSpPr txBox="1"/>
          <p:nvPr/>
        </p:nvSpPr>
        <p:spPr>
          <a:xfrm rot="-147735">
            <a:off x="5749288" y="7367674"/>
            <a:ext cx="695616" cy="1232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5"/>
              </a:lnSpc>
              <a:spcBef>
                <a:spcPct val="0"/>
              </a:spcBef>
            </a:pPr>
            <a:r>
              <a:rPr lang="en-US" sz="7210" b="1" i="1" dirty="0">
                <a:solidFill>
                  <a:srgbClr val="9E585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3</a:t>
            </a:r>
            <a:endParaRPr lang="en-US" sz="7210" b="1" i="1" dirty="0">
              <a:solidFill>
                <a:srgbClr val="9E5852"/>
              </a:solidFill>
              <a:latin typeface="Public Sans Bold Italics"/>
              <a:ea typeface="Public Sans Bold Italics"/>
              <a:cs typeface="Public Sans Bold Italics"/>
              <a:sym typeface="Public Sans Bold Itali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Freeform 3"/>
          <p:cNvSpPr/>
          <p:nvPr/>
        </p:nvSpPr>
        <p:spPr>
          <a:xfrm>
            <a:off x="4480350" y="1025408"/>
            <a:ext cx="8624171" cy="1143001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	Các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Tính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Năng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Freeform 23"/>
          <p:cNvSpPr/>
          <p:nvPr/>
        </p:nvSpPr>
        <p:spPr>
          <a:xfrm rot="20547355">
            <a:off x="1540095" y="8444154"/>
            <a:ext cx="3527551" cy="2167841"/>
          </a:xfrm>
          <a:custGeom>
            <a:avLst/>
            <a:gdLst/>
            <a:ahLst/>
            <a:cxnLst/>
            <a:rect l="l" t="t" r="r" b="b"/>
            <a:pathLst>
              <a:path w="3527551" h="2167841">
                <a:moveTo>
                  <a:pt x="0" y="0"/>
                </a:moveTo>
                <a:lnTo>
                  <a:pt x="3527552" y="0"/>
                </a:lnTo>
                <a:lnTo>
                  <a:pt x="3527552" y="2167840"/>
                </a:lnTo>
                <a:lnTo>
                  <a:pt x="0" y="2167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4"/>
          <p:cNvSpPr/>
          <p:nvPr/>
        </p:nvSpPr>
        <p:spPr>
          <a:xfrm rot="611215">
            <a:off x="15021614" y="-77291"/>
            <a:ext cx="2798803" cy="2896562"/>
          </a:xfrm>
          <a:custGeom>
            <a:avLst/>
            <a:gdLst/>
            <a:ahLst/>
            <a:cxnLst/>
            <a:rect l="l" t="t" r="r" b="b"/>
            <a:pathLst>
              <a:path w="2798803" h="2896562">
                <a:moveTo>
                  <a:pt x="0" y="0"/>
                </a:moveTo>
                <a:lnTo>
                  <a:pt x="2798803" y="0"/>
                </a:lnTo>
                <a:lnTo>
                  <a:pt x="2798803" y="2896562"/>
                </a:lnTo>
                <a:lnTo>
                  <a:pt x="0" y="289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70997" y="2886452"/>
            <a:ext cx="7174398" cy="5301843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R="0" lvl="0">
              <a:tabLst>
                <a:tab pos="269875" algn="l"/>
              </a:tabLst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cốt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lõi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khiển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di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phím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mũi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tên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(↑, ↓, ←, →)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để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Tránh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chạm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tường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bật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chế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wall mode).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620657" y="2848355"/>
            <a:ext cx="6961622" cy="5339940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Mỗi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lần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dài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thêm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tăng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Tạo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ngẫu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indent="457200"/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ăn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ở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vị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trí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ngẫu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trùng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với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48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R="0" lvl="0">
              <a:tabLst>
                <a:tab pos="269875" algn="l"/>
              </a:tabLst>
            </a:pPr>
            <a:endParaRPr lang="en-US" sz="27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>
              <a:buNone/>
            </a:pPr>
            <a:endParaRPr lang="en-US" sz="27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4419600" y="992888"/>
            <a:ext cx="8624171" cy="1143001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	Các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Tính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Năng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Chính</a:t>
            </a:r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Freeform 23"/>
          <p:cNvSpPr/>
          <p:nvPr/>
        </p:nvSpPr>
        <p:spPr>
          <a:xfrm rot="20547355">
            <a:off x="1540095" y="8444154"/>
            <a:ext cx="3527551" cy="2167841"/>
          </a:xfrm>
          <a:custGeom>
            <a:avLst/>
            <a:gdLst/>
            <a:ahLst/>
            <a:cxnLst/>
            <a:rect l="l" t="t" r="r" b="b"/>
            <a:pathLst>
              <a:path w="3527551" h="2167841">
                <a:moveTo>
                  <a:pt x="0" y="0"/>
                </a:moveTo>
                <a:lnTo>
                  <a:pt x="3527552" y="0"/>
                </a:lnTo>
                <a:lnTo>
                  <a:pt x="3527552" y="2167840"/>
                </a:lnTo>
                <a:lnTo>
                  <a:pt x="0" y="2167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24"/>
          <p:cNvSpPr/>
          <p:nvPr/>
        </p:nvSpPr>
        <p:spPr>
          <a:xfrm rot="611215">
            <a:off x="15021614" y="-77291"/>
            <a:ext cx="2798803" cy="2896562"/>
          </a:xfrm>
          <a:custGeom>
            <a:avLst/>
            <a:gdLst/>
            <a:ahLst/>
            <a:cxnLst/>
            <a:rect l="l" t="t" r="r" b="b"/>
            <a:pathLst>
              <a:path w="2798803" h="2896562">
                <a:moveTo>
                  <a:pt x="0" y="0"/>
                </a:moveTo>
                <a:lnTo>
                  <a:pt x="2798803" y="0"/>
                </a:lnTo>
                <a:lnTo>
                  <a:pt x="2798803" y="2896562"/>
                </a:lnTo>
                <a:lnTo>
                  <a:pt x="0" y="28965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160111" y="2951842"/>
            <a:ext cx="7174398" cy="5301843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R="0" lvl="0">
              <a:tabLst>
                <a:tab pos="269875" algn="l"/>
              </a:tabLst>
            </a:pP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Tính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tùy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chỉnh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Menu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cài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Thay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màu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sắc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(6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màu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tùy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chọn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Thay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vuông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tròn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mũi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tên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 </a:t>
            </a: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Thay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kích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thước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màn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(Small, Medium, Large).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9658933" y="2965196"/>
            <a:ext cx="7174398" cy="5301843"/>
          </a:xfrm>
          <a:custGeom>
            <a:avLst/>
            <a:gdLst/>
            <a:ahLst/>
            <a:cxnLst/>
            <a:rect l="l" t="t" r="r" b="b"/>
            <a:pathLst>
              <a:path w="8169118" h="6174514">
                <a:moveTo>
                  <a:pt x="0" y="0"/>
                </a:moveTo>
                <a:lnTo>
                  <a:pt x="8169118" y="0"/>
                </a:lnTo>
                <a:lnTo>
                  <a:pt x="8169118" y="6174514"/>
                </a:lnTo>
                <a:lnTo>
                  <a:pt x="0" y="6174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2049" r="-19112" b="-15737"/>
            </a:stretch>
          </a:blipFill>
          <a:ln w="104775" cap="rnd">
            <a:solidFill>
              <a:srgbClr val="F8D4DF"/>
            </a:solidFill>
            <a:prstDash val="solid"/>
            <a:round/>
          </a:ln>
        </p:spPr>
        <p:txBody>
          <a:bodyPr/>
          <a:lstStyle/>
          <a:p>
            <a:pPr marL="0">
              <a:buNone/>
            </a:pPr>
            <a:r>
              <a:rPr lang="vi-VN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Bật</a:t>
            </a:r>
            <a:r>
              <a:rPr lang="en-US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sz="28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tắt</a:t>
            </a:r>
            <a:r>
              <a:rPr lang="en-US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chế</a:t>
            </a:r>
            <a:r>
              <a:rPr lang="en-US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độ</a:t>
            </a:r>
            <a:r>
              <a:rPr lang="en-US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kern="12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tường</a:t>
            </a:r>
            <a:r>
              <a:rPr lang="en-US" sz="2800" kern="12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(wall mode).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Xử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va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chạm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Game over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đâm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tường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nếu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wall mode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bật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tự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cắn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thân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endParaRPr lang="en-US" sz="2800" dirty="0">
              <a:solidFill>
                <a:schemeClr val="bg2">
                  <a:lumMod val="25000"/>
                </a:schemeClr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buNone/>
            </a:pPr>
            <a:r>
              <a:rPr lang="vi-VN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Cho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phép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chơi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(Restart)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thoát</a:t>
            </a:r>
            <a:r>
              <a:rPr lang="en-US" sz="2800" dirty="0">
                <a:solidFill>
                  <a:schemeClr val="bg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game.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191534" y="2615168"/>
            <a:ext cx="9551942" cy="7501577"/>
            <a:chOff x="0" y="0"/>
            <a:chExt cx="2041942" cy="2022562"/>
          </a:xfrm>
          <a:solidFill>
            <a:srgbClr val="92D050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41942" cy="2022562"/>
            </a:xfrm>
            <a:custGeom>
              <a:avLst/>
              <a:gdLst/>
              <a:ahLst/>
              <a:cxnLst/>
              <a:rect l="l" t="t" r="r" b="b"/>
              <a:pathLst>
                <a:path w="2041942" h="2022562">
                  <a:moveTo>
                    <a:pt x="63909" y="0"/>
                  </a:moveTo>
                  <a:lnTo>
                    <a:pt x="1978034" y="0"/>
                  </a:lnTo>
                  <a:cubicBezTo>
                    <a:pt x="2013330" y="0"/>
                    <a:pt x="2041942" y="28613"/>
                    <a:pt x="2041942" y="63909"/>
                  </a:cubicBezTo>
                  <a:lnTo>
                    <a:pt x="2041942" y="1958653"/>
                  </a:lnTo>
                  <a:cubicBezTo>
                    <a:pt x="2041942" y="1975603"/>
                    <a:pt x="2035209" y="1991858"/>
                    <a:pt x="2023224" y="2003843"/>
                  </a:cubicBezTo>
                  <a:cubicBezTo>
                    <a:pt x="2011239" y="2015829"/>
                    <a:pt x="1994983" y="2022562"/>
                    <a:pt x="1978034" y="2022562"/>
                  </a:cubicBezTo>
                  <a:lnTo>
                    <a:pt x="63909" y="2022562"/>
                  </a:lnTo>
                  <a:cubicBezTo>
                    <a:pt x="28613" y="2022562"/>
                    <a:pt x="0" y="1993949"/>
                    <a:pt x="0" y="1958653"/>
                  </a:cubicBezTo>
                  <a:lnTo>
                    <a:pt x="0" y="63909"/>
                  </a:lnTo>
                  <a:cubicBezTo>
                    <a:pt x="0" y="28613"/>
                    <a:pt x="28613" y="0"/>
                    <a:pt x="63909" y="0"/>
                  </a:cubicBezTo>
                  <a:close/>
                </a:path>
              </a:pathLst>
            </a:custGeom>
            <a:grpFill/>
            <a:ln w="133350" cap="rnd">
              <a:solidFill>
                <a:srgbClr val="FEFEFE">
                  <a:alpha val="8784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1942" cy="207018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5327426" y="486749"/>
            <a:ext cx="7447010" cy="1421702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037480" y="5698352"/>
            <a:ext cx="678863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grpSp>
        <p:nvGrpSpPr>
          <p:cNvPr id="16" name="Group 16"/>
          <p:cNvGrpSpPr/>
          <p:nvPr/>
        </p:nvGrpSpPr>
        <p:grpSpPr>
          <a:xfrm>
            <a:off x="10265328" y="2527337"/>
            <a:ext cx="7753000" cy="7679414"/>
            <a:chOff x="0" y="0"/>
            <a:chExt cx="2041942" cy="2022562"/>
          </a:xfrm>
          <a:solidFill>
            <a:schemeClr val="bg2">
              <a:lumMod val="90000"/>
            </a:schemeClr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41942" cy="2022562"/>
            </a:xfrm>
            <a:custGeom>
              <a:avLst/>
              <a:gdLst/>
              <a:ahLst/>
              <a:cxnLst/>
              <a:rect l="l" t="t" r="r" b="b"/>
              <a:pathLst>
                <a:path w="2041942" h="2022562">
                  <a:moveTo>
                    <a:pt x="63909" y="0"/>
                  </a:moveTo>
                  <a:lnTo>
                    <a:pt x="1978034" y="0"/>
                  </a:lnTo>
                  <a:cubicBezTo>
                    <a:pt x="2013330" y="0"/>
                    <a:pt x="2041942" y="28613"/>
                    <a:pt x="2041942" y="63909"/>
                  </a:cubicBezTo>
                  <a:lnTo>
                    <a:pt x="2041942" y="1958653"/>
                  </a:lnTo>
                  <a:cubicBezTo>
                    <a:pt x="2041942" y="1975603"/>
                    <a:pt x="2035209" y="1991858"/>
                    <a:pt x="2023224" y="2003843"/>
                  </a:cubicBezTo>
                  <a:cubicBezTo>
                    <a:pt x="2011239" y="2015829"/>
                    <a:pt x="1994983" y="2022562"/>
                    <a:pt x="1978034" y="2022562"/>
                  </a:cubicBezTo>
                  <a:lnTo>
                    <a:pt x="63909" y="2022562"/>
                  </a:lnTo>
                  <a:cubicBezTo>
                    <a:pt x="28613" y="2022562"/>
                    <a:pt x="0" y="1993949"/>
                    <a:pt x="0" y="1958653"/>
                  </a:cubicBezTo>
                  <a:lnTo>
                    <a:pt x="0" y="63909"/>
                  </a:lnTo>
                  <a:cubicBezTo>
                    <a:pt x="0" y="28613"/>
                    <a:pt x="28613" y="0"/>
                    <a:pt x="63909" y="0"/>
                  </a:cubicBezTo>
                  <a:close/>
                </a:path>
              </a:pathLst>
            </a:custGeom>
            <a:grpFill/>
            <a:ln w="133350" cap="rnd">
              <a:solidFill>
                <a:srgbClr val="FEFEFE">
                  <a:alpha val="8784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41942" cy="2070187"/>
            </a:xfrm>
            <a:prstGeom prst="rect">
              <a:avLst/>
            </a:prstGeom>
            <a:solidFill>
              <a:srgbClr val="92D050"/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  <a:endParaRPr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88489" y="714740"/>
            <a:ext cx="989431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6835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Thiết kế</a:t>
            </a:r>
            <a:endParaRPr lang="en-US" sz="6835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  <a:p>
            <a:pPr algn="ctr">
              <a:lnSpc>
                <a:spcPts val="4145"/>
              </a:lnSpc>
            </a:pPr>
            <a:endParaRPr lang="en-US" sz="6835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148966" y="3062250"/>
            <a:ext cx="6476391" cy="4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10362254" y="1946187"/>
            <a:ext cx="7059067" cy="1285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endParaRPr dirty="0">
              <a:solidFill>
                <a:schemeClr val="bg2">
                  <a:lumMod val="25000"/>
                </a:schemeClr>
              </a:solidFill>
            </a:endParaRPr>
          </a:p>
          <a:p>
            <a:pPr marL="906780" lvl="1" indent="-453390" algn="ctr">
              <a:lnSpc>
                <a:spcPts val="5040"/>
              </a:lnSpc>
              <a:buFont typeface="Arial" panose="020B0604020202020204"/>
              <a:buChar char="•"/>
            </a:pP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Sơ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đồ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use case</a:t>
            </a:r>
            <a:endParaRPr lang="en-US" sz="4200" b="1" dirty="0">
              <a:solidFill>
                <a:schemeClr val="bg2">
                  <a:lumMod val="25000"/>
                </a:schemeClr>
              </a:solidFill>
              <a:latin typeface="Maven Pro Bold" panose="00000800000000000000"/>
              <a:ea typeface="Maven Pro Bold" panose="00000800000000000000"/>
              <a:cs typeface="Maven Pro Bold" panose="00000800000000000000"/>
              <a:sym typeface="Maven Pro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42403" y="46564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sp>
        <p:nvSpPr>
          <p:cNvPr id="24" name="TextBox 24"/>
          <p:cNvSpPr txBox="1"/>
          <p:nvPr/>
        </p:nvSpPr>
        <p:spPr>
          <a:xfrm>
            <a:off x="2530348" y="1998685"/>
            <a:ext cx="413757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endParaRPr dirty="0"/>
          </a:p>
          <a:p>
            <a:pPr marL="906780" lvl="1" indent="-453390" algn="ctr">
              <a:lnSpc>
                <a:spcPts val="5040"/>
              </a:lnSpc>
              <a:buFont typeface="Arial" panose="020B0604020202020204"/>
              <a:buChar char="•"/>
            </a:pP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Sơ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đồ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UML</a:t>
            </a:r>
            <a:endParaRPr lang="en-US" sz="4200" b="1" dirty="0">
              <a:solidFill>
                <a:schemeClr val="bg2">
                  <a:lumMod val="25000"/>
                </a:schemeClr>
              </a:solidFill>
              <a:latin typeface="Maven Pro Bold" panose="00000800000000000000"/>
              <a:ea typeface="Maven Pro Bold" panose="00000800000000000000"/>
              <a:cs typeface="Maven Pro Bold" panose="00000800000000000000"/>
              <a:sym typeface="Maven Pro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2911" y="47107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883" y="3290573"/>
            <a:ext cx="7297890" cy="672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6" y="3365405"/>
            <a:ext cx="9242738" cy="6596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-428873" y="2350698"/>
            <a:ext cx="10401472" cy="7770876"/>
            <a:chOff x="0" y="-47625"/>
            <a:chExt cx="2223548" cy="2095170"/>
          </a:xfrm>
        </p:grpSpPr>
        <p:sp>
          <p:nvSpPr>
            <p:cNvPr id="11" name="Freeform 11"/>
            <p:cNvSpPr/>
            <p:nvPr/>
          </p:nvSpPr>
          <p:spPr>
            <a:xfrm>
              <a:off x="181606" y="24983"/>
              <a:ext cx="2041942" cy="2022562"/>
            </a:xfrm>
            <a:custGeom>
              <a:avLst/>
              <a:gdLst/>
              <a:ahLst/>
              <a:cxnLst/>
              <a:rect l="l" t="t" r="r" b="b"/>
              <a:pathLst>
                <a:path w="2041942" h="2022562">
                  <a:moveTo>
                    <a:pt x="63909" y="0"/>
                  </a:moveTo>
                  <a:lnTo>
                    <a:pt x="1978034" y="0"/>
                  </a:lnTo>
                  <a:cubicBezTo>
                    <a:pt x="2013330" y="0"/>
                    <a:pt x="2041942" y="28613"/>
                    <a:pt x="2041942" y="63909"/>
                  </a:cubicBezTo>
                  <a:lnTo>
                    <a:pt x="2041942" y="1958653"/>
                  </a:lnTo>
                  <a:cubicBezTo>
                    <a:pt x="2041942" y="1975603"/>
                    <a:pt x="2035209" y="1991858"/>
                    <a:pt x="2023224" y="2003843"/>
                  </a:cubicBezTo>
                  <a:cubicBezTo>
                    <a:pt x="2011239" y="2015829"/>
                    <a:pt x="1994983" y="2022562"/>
                    <a:pt x="1978034" y="2022562"/>
                  </a:cubicBezTo>
                  <a:lnTo>
                    <a:pt x="63909" y="2022562"/>
                  </a:lnTo>
                  <a:cubicBezTo>
                    <a:pt x="28613" y="2022562"/>
                    <a:pt x="0" y="1993949"/>
                    <a:pt x="0" y="1958653"/>
                  </a:cubicBezTo>
                  <a:lnTo>
                    <a:pt x="0" y="63909"/>
                  </a:lnTo>
                  <a:cubicBezTo>
                    <a:pt x="0" y="28613"/>
                    <a:pt x="28613" y="0"/>
                    <a:pt x="63909" y="0"/>
                  </a:cubicBezTo>
                  <a:close/>
                </a:path>
              </a:pathLst>
            </a:custGeom>
            <a:solidFill>
              <a:srgbClr val="92D050">
                <a:alpha val="87843"/>
              </a:srgbClr>
            </a:solidFill>
            <a:ln w="133350" cap="rnd">
              <a:solidFill>
                <a:srgbClr val="FEFEFE">
                  <a:alpha val="8784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041942" cy="2070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5327426" y="486749"/>
            <a:ext cx="7447010" cy="1421702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8037480" y="5698352"/>
            <a:ext cx="678863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grpSp>
        <p:nvGrpSpPr>
          <p:cNvPr id="16" name="Group 16"/>
          <p:cNvGrpSpPr/>
          <p:nvPr/>
        </p:nvGrpSpPr>
        <p:grpSpPr>
          <a:xfrm>
            <a:off x="10277882" y="2459689"/>
            <a:ext cx="7753000" cy="7679414"/>
            <a:chOff x="0" y="0"/>
            <a:chExt cx="2041942" cy="2022562"/>
          </a:xfrm>
          <a:solidFill>
            <a:srgbClr val="92D050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41942" cy="2022562"/>
            </a:xfrm>
            <a:custGeom>
              <a:avLst/>
              <a:gdLst/>
              <a:ahLst/>
              <a:cxnLst/>
              <a:rect l="l" t="t" r="r" b="b"/>
              <a:pathLst>
                <a:path w="2041942" h="2022562">
                  <a:moveTo>
                    <a:pt x="63909" y="0"/>
                  </a:moveTo>
                  <a:lnTo>
                    <a:pt x="1978034" y="0"/>
                  </a:lnTo>
                  <a:cubicBezTo>
                    <a:pt x="2013330" y="0"/>
                    <a:pt x="2041942" y="28613"/>
                    <a:pt x="2041942" y="63909"/>
                  </a:cubicBezTo>
                  <a:lnTo>
                    <a:pt x="2041942" y="1958653"/>
                  </a:lnTo>
                  <a:cubicBezTo>
                    <a:pt x="2041942" y="1975603"/>
                    <a:pt x="2035209" y="1991858"/>
                    <a:pt x="2023224" y="2003843"/>
                  </a:cubicBezTo>
                  <a:cubicBezTo>
                    <a:pt x="2011239" y="2015829"/>
                    <a:pt x="1994983" y="2022562"/>
                    <a:pt x="1978034" y="2022562"/>
                  </a:cubicBezTo>
                  <a:lnTo>
                    <a:pt x="63909" y="2022562"/>
                  </a:lnTo>
                  <a:cubicBezTo>
                    <a:pt x="28613" y="2022562"/>
                    <a:pt x="0" y="1993949"/>
                    <a:pt x="0" y="1958653"/>
                  </a:cubicBezTo>
                  <a:lnTo>
                    <a:pt x="0" y="63909"/>
                  </a:lnTo>
                  <a:cubicBezTo>
                    <a:pt x="0" y="28613"/>
                    <a:pt x="28613" y="0"/>
                    <a:pt x="63909" y="0"/>
                  </a:cubicBezTo>
                  <a:close/>
                </a:path>
              </a:pathLst>
            </a:custGeom>
            <a:grpFill/>
            <a:ln w="133350" cap="rnd">
              <a:solidFill>
                <a:srgbClr val="FEFEFE">
                  <a:alpha val="87843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041942" cy="207018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5"/>
                </a:lnSpc>
              </a:p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93309" y="614121"/>
            <a:ext cx="989431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6835" dirty="0" err="1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Thiết</a:t>
            </a:r>
            <a:r>
              <a:rPr lang="en-US" sz="6835" dirty="0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6835" dirty="0" err="1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kế</a:t>
            </a:r>
            <a:endParaRPr lang="en-US" sz="6835" dirty="0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  <a:p>
            <a:pPr algn="ctr">
              <a:lnSpc>
                <a:spcPts val="4145"/>
              </a:lnSpc>
            </a:pPr>
            <a:endParaRPr lang="en-US" sz="6835" dirty="0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148966" y="3062250"/>
            <a:ext cx="6476391" cy="4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11358139" y="1970134"/>
            <a:ext cx="525073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endParaRPr dirty="0"/>
          </a:p>
          <a:p>
            <a:pPr marL="906780" lvl="1" indent="-453390" algn="ctr">
              <a:lnSpc>
                <a:spcPts val="5040"/>
              </a:lnSpc>
              <a:buFont typeface="Arial" panose="020B0604020202020204"/>
              <a:buChar char="•"/>
            </a:pP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Sơ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đồ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trình</a:t>
            </a:r>
            <a:r>
              <a:rPr lang="en-US" sz="42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42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tự</a:t>
            </a:r>
            <a:endParaRPr lang="en-US" sz="4200" b="1" dirty="0">
              <a:solidFill>
                <a:schemeClr val="bg2">
                  <a:lumMod val="25000"/>
                </a:schemeClr>
              </a:solidFill>
              <a:latin typeface="Maven Pro Bold" panose="00000800000000000000"/>
              <a:ea typeface="Maven Pro Bold" panose="00000800000000000000"/>
              <a:cs typeface="Maven Pro Bold" panose="00000800000000000000"/>
              <a:sym typeface="Maven Pro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42403" y="46564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sp>
        <p:nvSpPr>
          <p:cNvPr id="24" name="TextBox 24"/>
          <p:cNvSpPr txBox="1"/>
          <p:nvPr/>
        </p:nvSpPr>
        <p:spPr>
          <a:xfrm>
            <a:off x="2743954" y="2517064"/>
            <a:ext cx="4473311" cy="577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indent="-457200" algn="ctr">
              <a:lnSpc>
                <a:spcPts val="5040"/>
              </a:lnSpc>
              <a:buFont typeface="Arial" panose="020B0604020202020204" pitchFamily="34" charset="0"/>
              <a:buChar char="•"/>
            </a:pPr>
            <a:r>
              <a:rPr lang="en-US" sz="35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Sơ</a:t>
            </a:r>
            <a:r>
              <a:rPr lang="en-US" sz="35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35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đồ</a:t>
            </a:r>
            <a:r>
              <a:rPr lang="en-US" sz="35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35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trạng</a:t>
            </a:r>
            <a:r>
              <a:rPr lang="en-US" sz="3500" b="1" dirty="0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 </a:t>
            </a:r>
            <a:r>
              <a:rPr lang="en-US" sz="3500" b="1" dirty="0" err="1">
                <a:solidFill>
                  <a:schemeClr val="bg2">
                    <a:lumMod val="25000"/>
                  </a:schemeClr>
                </a:solidFill>
                <a:latin typeface="Maven Pro Bold" panose="00000800000000000000"/>
                <a:ea typeface="Maven Pro Bold" panose="00000800000000000000"/>
                <a:cs typeface="Maven Pro Bold" panose="00000800000000000000"/>
                <a:sym typeface="Maven Pro Bold" panose="00000800000000000000"/>
              </a:rPr>
              <a:t>thái</a:t>
            </a:r>
            <a:endParaRPr lang="en-US" sz="3500" b="1" dirty="0">
              <a:solidFill>
                <a:schemeClr val="bg2">
                  <a:lumMod val="25000"/>
                </a:schemeClr>
              </a:solidFill>
              <a:latin typeface="Maven Pro Bold" panose="00000800000000000000"/>
              <a:ea typeface="Maven Pro Bold" panose="00000800000000000000"/>
              <a:cs typeface="Maven Pro Bold" panose="00000800000000000000"/>
              <a:sym typeface="Maven Pro Bold" panose="0000080000000000000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52911" y="47107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84" y="3089689"/>
            <a:ext cx="9176288" cy="686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ZLCnRzGm5DxzAzwOaygnCw0EfRqAWKxY16DaEO_4gcD7jbDqR53fM2aC30peX1YGG68cuvtwFv9VmajojUJsAfh1bkplUz_tlXSVEi-jhql5kF36mbpn9LfMqQ4KikBQmmalCJfueVbPV79iJCROo8K7ZmVA8tXQjCqt2Q9e_wwNj5tzkLhh7BpT_D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092" y="3317692"/>
            <a:ext cx="7477251" cy="66340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>
            <a:off x="-228846" y="-952399"/>
            <a:ext cx="17004276" cy="8422538"/>
          </a:xfrm>
          <a:custGeom>
            <a:avLst/>
            <a:gdLst/>
            <a:ahLst/>
            <a:cxnLst/>
            <a:rect l="l" t="t" r="r" b="b"/>
            <a:pathLst>
              <a:path w="2041942" h="2022562">
                <a:moveTo>
                  <a:pt x="63909" y="0"/>
                </a:moveTo>
                <a:lnTo>
                  <a:pt x="1978034" y="0"/>
                </a:lnTo>
                <a:cubicBezTo>
                  <a:pt x="2013330" y="0"/>
                  <a:pt x="2041942" y="28613"/>
                  <a:pt x="2041942" y="63909"/>
                </a:cubicBezTo>
                <a:lnTo>
                  <a:pt x="2041942" y="1958653"/>
                </a:lnTo>
                <a:cubicBezTo>
                  <a:pt x="2041942" y="1975603"/>
                  <a:pt x="2035209" y="1991858"/>
                  <a:pt x="2023224" y="2003843"/>
                </a:cubicBezTo>
                <a:cubicBezTo>
                  <a:pt x="2011239" y="2015829"/>
                  <a:pt x="1994983" y="2022562"/>
                  <a:pt x="1978034" y="2022562"/>
                </a:cubicBezTo>
                <a:lnTo>
                  <a:pt x="63909" y="2022562"/>
                </a:lnTo>
                <a:cubicBezTo>
                  <a:pt x="28613" y="2022562"/>
                  <a:pt x="0" y="1993949"/>
                  <a:pt x="0" y="1958653"/>
                </a:cubicBezTo>
                <a:lnTo>
                  <a:pt x="0" y="63909"/>
                </a:lnTo>
                <a:cubicBezTo>
                  <a:pt x="0" y="28613"/>
                  <a:pt x="28613" y="0"/>
                  <a:pt x="63909" y="0"/>
                </a:cubicBezTo>
                <a:close/>
              </a:path>
            </a:pathLst>
          </a:custGeom>
          <a:solidFill>
            <a:srgbClr val="92D050"/>
          </a:solidFill>
          <a:ln w="133350" cap="rnd">
            <a:solidFill>
              <a:srgbClr val="FEFEFE">
                <a:alpha val="87843"/>
              </a:srgbClr>
            </a:solidFill>
            <a:prstDash val="solid"/>
            <a:round/>
          </a:ln>
        </p:spPr>
        <p:txBody>
          <a:bodyPr/>
          <a:lstStyle/>
          <a:p>
            <a:endParaRPr lang="en-US" sz="3500" b="1" dirty="0">
              <a:solidFill>
                <a:schemeClr val="bg2">
                  <a:lumMod val="25000"/>
                </a:schemeClr>
              </a:solidFill>
              <a:latin typeface="Maven Pro Bold" panose="00000800000000000000"/>
              <a:ea typeface="Maven Pro Bold" panose="00000800000000000000"/>
              <a:cs typeface="Maven Pro Bold" panose="00000800000000000000"/>
              <a:sym typeface="Maven Pro Bold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532541" y="114639"/>
            <a:ext cx="7447010" cy="1421702"/>
          </a:xfrm>
          <a:custGeom>
            <a:avLst/>
            <a:gdLst/>
            <a:ahLst/>
            <a:cxnLst/>
            <a:rect l="l" t="t" r="r" b="b"/>
            <a:pathLst>
              <a:path w="7447010" h="1421702">
                <a:moveTo>
                  <a:pt x="0" y="0"/>
                </a:moveTo>
                <a:lnTo>
                  <a:pt x="7447010" y="0"/>
                </a:lnTo>
                <a:lnTo>
                  <a:pt x="7447010" y="1421702"/>
                </a:lnTo>
                <a:lnTo>
                  <a:pt x="0" y="14217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8037480" y="5698352"/>
            <a:ext cx="678863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sp>
        <p:nvSpPr>
          <p:cNvPr id="20" name="TextBox 20"/>
          <p:cNvSpPr txBox="1"/>
          <p:nvPr/>
        </p:nvSpPr>
        <p:spPr>
          <a:xfrm>
            <a:off x="-1148491" y="285826"/>
            <a:ext cx="989431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5"/>
              </a:lnSpc>
            </a:pPr>
            <a:r>
              <a:rPr lang="en-US" sz="6835" dirty="0" err="1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Thiết</a:t>
            </a:r>
            <a:r>
              <a:rPr lang="en-US" sz="6835" dirty="0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 </a:t>
            </a:r>
            <a:r>
              <a:rPr lang="en-US" sz="6835" dirty="0" err="1">
                <a:solidFill>
                  <a:srgbClr val="9E5852"/>
                </a:solidFill>
                <a:latin typeface="Sigmar One" panose="00000500000000000000"/>
                <a:ea typeface="Sigmar One" panose="00000500000000000000"/>
                <a:cs typeface="Sigmar One" panose="00000500000000000000"/>
                <a:sym typeface="Sigmar One" panose="00000500000000000000"/>
              </a:rPr>
              <a:t>kế</a:t>
            </a:r>
            <a:endParaRPr lang="en-US" sz="6835" dirty="0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  <a:p>
            <a:pPr algn="ctr">
              <a:lnSpc>
                <a:spcPts val="4145"/>
              </a:lnSpc>
            </a:pPr>
            <a:endParaRPr lang="en-US" sz="6835" dirty="0">
              <a:solidFill>
                <a:srgbClr val="9E5852"/>
              </a:solidFill>
              <a:latin typeface="Sigmar One" panose="00000500000000000000"/>
              <a:ea typeface="Sigmar One" panose="00000500000000000000"/>
              <a:cs typeface="Sigmar One" panose="00000500000000000000"/>
              <a:sym typeface="Sigmar One" panose="000005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-1148966" y="3062250"/>
            <a:ext cx="6476391" cy="43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0"/>
              </a:lnSpc>
            </a:pPr>
          </a:p>
        </p:txBody>
      </p:sp>
      <p:sp>
        <p:nvSpPr>
          <p:cNvPr id="23" name="TextBox 23"/>
          <p:cNvSpPr txBox="1"/>
          <p:nvPr/>
        </p:nvSpPr>
        <p:spPr>
          <a:xfrm>
            <a:off x="11642403" y="46564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sp>
        <p:nvSpPr>
          <p:cNvPr id="25" name="TextBox 25"/>
          <p:cNvSpPr txBox="1"/>
          <p:nvPr/>
        </p:nvSpPr>
        <p:spPr>
          <a:xfrm>
            <a:off x="1352911" y="4710755"/>
            <a:ext cx="348079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</a:p>
        </p:txBody>
      </p:sp>
      <p:pic>
        <p:nvPicPr>
          <p:cNvPr id="3" name="Picture 2" descr="ZLLDRzD04BtlhnZr54jKtEC3LTFILAKqQgAMws9lxLNijOdNHJr23nouq0C7n84MgK888ig7LCbMnS5H_yV-4tOTOsMxSjmzv4EUdNapxytpMiBnXATXWCeVgBlZY_mJ1IwoYmZY4m-7n4RTaKz5zfT38B9f38x8fnWIaRy7zHmwXziRe_u3w6zkR_L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0"/>
            <a:ext cx="9036685" cy="10287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19860" y="3397885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vi-VN" altLang="en-US" sz="5400" b="1"/>
              <a:t>Sơ đồ hoạt động</a:t>
            </a:r>
            <a:endParaRPr lang="vi-VN" altLang="en-US" sz="5400" b="1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2923</Words>
  <Application>WPS Slides</Application>
  <PresentationFormat>Custom</PresentationFormat>
  <Paragraphs>156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6" baseType="lpstr">
      <vt:lpstr>Arial</vt:lpstr>
      <vt:lpstr>SimSun</vt:lpstr>
      <vt:lpstr>Wingdings</vt:lpstr>
      <vt:lpstr>Paytone One</vt:lpstr>
      <vt:lpstr>Agbalumo</vt:lpstr>
      <vt:lpstr>Arial</vt:lpstr>
      <vt:lpstr>Baloo</vt:lpstr>
      <vt:lpstr>Bungee</vt:lpstr>
      <vt:lpstr>Times New Roman</vt:lpstr>
      <vt:lpstr>Calibri</vt:lpstr>
      <vt:lpstr>DengXian</vt:lpstr>
      <vt:lpstr>Muli Bold</vt:lpstr>
      <vt:lpstr>Alata</vt:lpstr>
      <vt:lpstr>Public Sans Bold Italics</vt:lpstr>
      <vt:lpstr>Sigmar One</vt:lpstr>
      <vt:lpstr>Maven Pro Bold</vt:lpstr>
      <vt:lpstr>MS Mincho</vt:lpstr>
      <vt:lpstr>Gill Sans MT</vt:lpstr>
      <vt:lpstr>Microsoft YaHei</vt:lpstr>
      <vt:lpstr>Arial Unicode MS</vt:lpstr>
      <vt:lpstr>Aptos</vt:lpstr>
      <vt:lpstr>Segoe UI</vt:lpstr>
      <vt:lpstr>Gallery</vt:lpstr>
      <vt:lpstr>PowerPoint 演示文稿</vt:lpstr>
      <vt:lpstr>PowerPoint 演示文稿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Duw</dc:title>
  <dc:creator/>
  <cp:lastModifiedBy>trung</cp:lastModifiedBy>
  <cp:revision>4</cp:revision>
  <dcterms:created xsi:type="dcterms:W3CDTF">2006-08-16T00:00:00Z</dcterms:created>
  <dcterms:modified xsi:type="dcterms:W3CDTF">2025-05-06T18:06:52Z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5589AD126B8141E5AA438D933F90EAA9_13</vt:lpwstr>
  </property>
  <property fmtid="{D5CDD505-2E9C-101B-9397-08002B2CF9AE}" pid="3" name="KSOProductBuildVer">
    <vt:lpwstr>1033-12.2.0.20795</vt:lpwstr>
  </property>
</Properties>
</file>